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67" r:id="rId3"/>
    <p:sldId id="261" r:id="rId4"/>
    <p:sldId id="264" r:id="rId5"/>
    <p:sldId id="270" r:id="rId6"/>
    <p:sldId id="277" r:id="rId7"/>
    <p:sldId id="279" r:id="rId8"/>
    <p:sldId id="256" r:id="rId9"/>
    <p:sldId id="258" r:id="rId10"/>
    <p:sldId id="273" r:id="rId11"/>
    <p:sldId id="260" r:id="rId12"/>
    <p:sldId id="269" r:id="rId13"/>
    <p:sldId id="263" r:id="rId14"/>
    <p:sldId id="257" r:id="rId15"/>
    <p:sldId id="266" r:id="rId16"/>
    <p:sldId id="265" r:id="rId17"/>
    <p:sldId id="259" r:id="rId18"/>
    <p:sldId id="262" r:id="rId19"/>
    <p:sldId id="268" r:id="rId20"/>
    <p:sldId id="274" r:id="rId21"/>
    <p:sldId id="275" r:id="rId22"/>
    <p:sldId id="271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14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4A1D1-EE8B-4FA4-A86D-CD7641A25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6412D9-D1CA-4A01-BF56-C51F2A205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DC7B7-A307-44F6-B6B1-78928DF5D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7DD1-64F0-4B8D-84CE-C6C93C421CD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10ADA-E4A3-472F-9A3A-05EE045E5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7BBD-4206-4062-9923-9041C64B1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5811-1FEA-45BE-A5CF-7BACAE35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5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AB182-C0BF-4791-BB11-01EBDAE5B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6E8971-EA87-46A7-9997-02940C9B6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0A04C-06C4-4A0A-8679-E044BF28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7DD1-64F0-4B8D-84CE-C6C93C421CD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3C399-55CF-43F5-A400-EB58D676D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6F277-66FD-43A8-8B62-6D20903C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5811-1FEA-45BE-A5CF-7BACAE35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7BD405-727F-4BCB-A070-6BD972A3FF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B5E9FC-920C-4484-9F60-E8BBBC0C5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C84C3-68E3-4906-BC82-93D337289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7DD1-64F0-4B8D-84CE-C6C93C421CD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3FFA6-FCFE-4ED0-9313-D9423A2E0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3B5CD-C019-4A54-ABC9-E4B830675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5811-1FEA-45BE-A5CF-7BACAE35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1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9BD31-8ECF-47DF-B9D7-D772A66EC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8A912-8BE2-4F1E-9525-6B1C3FE45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A2AC6-A466-4C2B-8B51-9ED398AF3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7DD1-64F0-4B8D-84CE-C6C93C421CD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F796E-28FF-4071-A2AC-BBC825BEF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8663F-6572-4D87-8A31-6EF538108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5811-1FEA-45BE-A5CF-7BACAE35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6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A3A0E-1345-4154-ABDA-71127033C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476EF-F0CB-4F08-9848-79ED094BE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7B3FE-B750-4652-B898-EE0115B55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7DD1-64F0-4B8D-84CE-C6C93C421CD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8C9C2-CFC0-4A81-8E70-327DD398C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1AEC9-6FDC-4919-8F27-27B6DC60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5811-1FEA-45BE-A5CF-7BACAE35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3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57B9B-7A31-4354-88AE-61949AC6B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AA537-7B67-4199-89AE-9DC3799529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628C0-AA41-4B96-9C08-66F6AA0FA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EBC92-248A-492B-8D78-C1E06EA3B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7DD1-64F0-4B8D-84CE-C6C93C421CD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FE50E-A8CC-4532-9D74-3989F3AE3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0F103-256E-430B-A2E9-CD7AD0FB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5811-1FEA-45BE-A5CF-7BACAE35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3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F874A-450E-48B6-A466-A9DC5910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AD8F4-3E1F-4903-8799-1FE37CA32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387B4-BB87-43F6-8BE8-F05D03E3B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FC2843-FB0B-419D-99A2-5C1F5DEAF8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DA88A5-686C-4CE1-803B-05E5716FF3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1ACEC0-68B9-4897-87AC-8792D9568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7DD1-64F0-4B8D-84CE-C6C93C421CD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32E32D-4737-4425-B645-F51788528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8D0B44-5F72-4E5F-962C-BC8C1609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5811-1FEA-45BE-A5CF-7BACAE35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1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987C4-B5A1-463E-9CE2-514DC5A3C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200E23-E8D9-4658-8A8E-BE072B86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7DD1-64F0-4B8D-84CE-C6C93C421CD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09561D-CF4F-48FC-9687-090FB4C8E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5CAF11-3402-4D93-9EA8-6E5CFCFB4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5811-1FEA-45BE-A5CF-7BACAE35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2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A370B9-0B7B-48BD-973F-423F80D1B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7DD1-64F0-4B8D-84CE-C6C93C421CD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7F7347-8797-4D6E-8FDE-223E9C478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398E5-AB0E-40C2-B1D7-00BA30D64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5811-1FEA-45BE-A5CF-7BACAE35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03106-22AE-43D3-BD1B-55C91BDC2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4ACC4-64BD-4233-8921-B87FEDE48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81A97-2176-4786-883C-B79B50DB9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E0CB3-786E-485D-89C9-E0A2561FA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7DD1-64F0-4B8D-84CE-C6C93C421CD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1D77A-2B7F-4708-B2F4-6F642FD3B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51245-12DA-44FC-9AD0-93771196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5811-1FEA-45BE-A5CF-7BACAE35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3C5A0-A36A-47E1-B644-B9B55E045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B4A625-4356-4A91-B16C-F4E570E24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977B76-C8D8-426E-BED4-16DD67A53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C7BA7-DE30-4535-86DE-A81941121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7DD1-64F0-4B8D-84CE-C6C93C421CD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D391D-F7BE-46A8-8A8D-2567DC888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96DA1-583C-496B-9F3F-18428A4D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5811-1FEA-45BE-A5CF-7BACAE35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509370-96CC-403E-BA48-34C7A6A2F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546C1-B948-42CC-84D7-785BF76EF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B378F-42F7-4DBF-A9A5-91B6EBD502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67DD1-64F0-4B8D-84CE-C6C93C421CD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4C43F-D7DE-4F9A-8D1A-DC6E69A18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4C688-2D8D-49FB-8863-BD0417D42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B5811-1FEA-45BE-A5CF-7BACAE35F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5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F6CE82-D31A-4AB8-8FD4-D255B549FC7A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  <p:pic>
        <p:nvPicPr>
          <p:cNvPr id="4" name="Picture 3" descr="A picture containing tree, grass, outdoor, street&#10;&#10;Description automatically generated">
            <a:extLst>
              <a:ext uri="{FF2B5EF4-FFF2-40B4-BE49-F238E27FC236}">
                <a16:creationId xmlns:a16="http://schemas.microsoft.com/office/drawing/2014/main" id="{B62D8276-AF1B-43E8-8D36-776D37B8C4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4" r="3499" b="19632"/>
          <a:stretch/>
        </p:blipFill>
        <p:spPr>
          <a:xfrm>
            <a:off x="3086971" y="1761209"/>
            <a:ext cx="6018058" cy="34963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E708FA-131F-41FE-9C4E-99668E29976B}"/>
              </a:ext>
            </a:extLst>
          </p:cNvPr>
          <p:cNvSpPr txBox="1"/>
          <p:nvPr/>
        </p:nvSpPr>
        <p:spPr>
          <a:xfrm>
            <a:off x="2676526" y="5566640"/>
            <a:ext cx="68484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Many of the landmarks in the life of Edward Hitchcock</a:t>
            </a: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140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 homes, institutions, buildings, and points of geographical interest</a:t>
            </a: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140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 are still visible today, 160 years after his death. This 4-minute slide show presents 45 images from the world of Edward Hitchcock, past and present. </a:t>
            </a:r>
            <a:endParaRPr lang="en-US" sz="14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4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1C2A46-15E1-41F7-875F-F3CDB5628C7C}"/>
              </a:ext>
            </a:extLst>
          </p:cNvPr>
          <p:cNvSpPr txBox="1"/>
          <p:nvPr/>
        </p:nvSpPr>
        <p:spPr>
          <a:xfrm>
            <a:off x="4082714" y="5699996"/>
            <a:ext cx="4026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Appleton Cabinet and the </a:t>
            </a:r>
            <a:b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Beneski Museum of Natural History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Amherst College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EC093D-F45B-4EDE-8CE3-E32BEB0FA5C2}"/>
              </a:ext>
            </a:extLst>
          </p:cNvPr>
          <p:cNvGrpSpPr/>
          <p:nvPr/>
        </p:nvGrpSpPr>
        <p:grpSpPr>
          <a:xfrm>
            <a:off x="2790976" y="1668011"/>
            <a:ext cx="6866591" cy="3962066"/>
            <a:chOff x="3016444" y="1312194"/>
            <a:chExt cx="6866591" cy="3962066"/>
          </a:xfrm>
        </p:grpSpPr>
        <p:pic>
          <p:nvPicPr>
            <p:cNvPr id="7" name="Picture 6" descr="A picture containing text, old&#10;&#10;Description automatically generated">
              <a:extLst>
                <a:ext uri="{FF2B5EF4-FFF2-40B4-BE49-F238E27FC236}">
                  <a16:creationId xmlns:a16="http://schemas.microsoft.com/office/drawing/2014/main" id="{22CED0B9-2B10-478B-AFC1-B756D11A4F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4" t="4618" r="1886" b="8679"/>
            <a:stretch/>
          </p:blipFill>
          <p:spPr>
            <a:xfrm>
              <a:off x="3068876" y="1312194"/>
              <a:ext cx="6814159" cy="38849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044E23-2750-495B-A4E2-A524B0F89FD8}"/>
                </a:ext>
              </a:extLst>
            </p:cNvPr>
            <p:cNvSpPr txBox="1"/>
            <p:nvPr/>
          </p:nvSpPr>
          <p:spPr>
            <a:xfrm>
              <a:off x="3016444" y="4904928"/>
              <a:ext cx="1054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1871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2686A90-4F8B-4ED3-943A-58903F83BBCD}"/>
              </a:ext>
            </a:extLst>
          </p:cNvPr>
          <p:cNvGrpSpPr/>
          <p:nvPr/>
        </p:nvGrpSpPr>
        <p:grpSpPr>
          <a:xfrm>
            <a:off x="3446462" y="1620885"/>
            <a:ext cx="5608049" cy="3960637"/>
            <a:chOff x="576118" y="406604"/>
            <a:chExt cx="5608049" cy="39606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4B00DE-D636-4F3A-A567-AF261ACD5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118" y="406604"/>
              <a:ext cx="5608049" cy="39316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0E93B0-31EA-4AE8-BEB3-AA27412AA131}"/>
                </a:ext>
              </a:extLst>
            </p:cNvPr>
            <p:cNvSpPr txBox="1"/>
            <p:nvPr/>
          </p:nvSpPr>
          <p:spPr>
            <a:xfrm>
              <a:off x="757898" y="3997909"/>
              <a:ext cx="8727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Today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FE7EA4D-230F-4A18-8C71-C46FC2C1E9EF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39422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80581E-FD56-44E8-ABEA-52C475183076}"/>
              </a:ext>
            </a:extLst>
          </p:cNvPr>
          <p:cNvSpPr txBox="1"/>
          <p:nvPr/>
        </p:nvSpPr>
        <p:spPr>
          <a:xfrm>
            <a:off x="3296476" y="5368713"/>
            <a:ext cx="5599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Hitchcock homestead in Amherst. Edward and Orra purchased this house in 1828 and lived there the remainder of their lives.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7FC0DE-921A-427A-98C3-F74154C57A4B}"/>
              </a:ext>
            </a:extLst>
          </p:cNvPr>
          <p:cNvGrpSpPr/>
          <p:nvPr/>
        </p:nvGrpSpPr>
        <p:grpSpPr>
          <a:xfrm>
            <a:off x="3021076" y="2059543"/>
            <a:ext cx="6080530" cy="3081584"/>
            <a:chOff x="24995" y="347416"/>
            <a:chExt cx="6080530" cy="3081584"/>
          </a:xfrm>
        </p:grpSpPr>
        <p:pic>
          <p:nvPicPr>
            <p:cNvPr id="5" name="Picture 4" descr="A picture containing outdoor, tree, sky, white&#10;&#10;Description automatically generated">
              <a:extLst>
                <a:ext uri="{FF2B5EF4-FFF2-40B4-BE49-F238E27FC236}">
                  <a16:creationId xmlns:a16="http://schemas.microsoft.com/office/drawing/2014/main" id="{655A38D9-2103-46DC-B6FB-9C0A3A586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66"/>
            <a:stretch/>
          </p:blipFill>
          <p:spPr>
            <a:xfrm>
              <a:off x="158345" y="347416"/>
              <a:ext cx="5947180" cy="308158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EE94D4-12B3-45B0-AB8D-E9C9DD23FD87}"/>
                </a:ext>
              </a:extLst>
            </p:cNvPr>
            <p:cNvSpPr txBox="1"/>
            <p:nvPr/>
          </p:nvSpPr>
          <p:spPr>
            <a:xfrm>
              <a:off x="24995" y="3059668"/>
              <a:ext cx="690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Baskerville Old Face" panose="02020602080505020303" pitchFamily="18" charset="0"/>
                </a:rPr>
                <a:t>1900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18ECEE3-21D4-4557-9A8B-8CB95FA474F1}"/>
              </a:ext>
            </a:extLst>
          </p:cNvPr>
          <p:cNvGrpSpPr/>
          <p:nvPr/>
        </p:nvGrpSpPr>
        <p:grpSpPr>
          <a:xfrm>
            <a:off x="3148481" y="2059543"/>
            <a:ext cx="5953125" cy="3081584"/>
            <a:chOff x="5290147" y="3059668"/>
            <a:chExt cx="5953125" cy="3081584"/>
          </a:xfrm>
        </p:grpSpPr>
        <p:pic>
          <p:nvPicPr>
            <p:cNvPr id="3" name="Picture 2" descr="A picture containing tree, outdoor, house, building&#10;&#10;Description automatically generated">
              <a:extLst>
                <a:ext uri="{FF2B5EF4-FFF2-40B4-BE49-F238E27FC236}">
                  <a16:creationId xmlns:a16="http://schemas.microsoft.com/office/drawing/2014/main" id="{117338FF-C37F-4F88-91FE-B16F2A5C40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2"/>
            <a:stretch/>
          </p:blipFill>
          <p:spPr>
            <a:xfrm>
              <a:off x="5299672" y="3059668"/>
              <a:ext cx="5943600" cy="308158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D58F15-6FFC-4E1A-8E60-03FA18D8EA9C}"/>
                </a:ext>
              </a:extLst>
            </p:cNvPr>
            <p:cNvSpPr txBox="1"/>
            <p:nvPr/>
          </p:nvSpPr>
          <p:spPr>
            <a:xfrm>
              <a:off x="5290147" y="5771920"/>
              <a:ext cx="894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Today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7E95B85-2ECA-43E6-A10A-8E4F83C342F1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26506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222C90-7C98-40C6-A6CD-9AC3BC2C9902}"/>
              </a:ext>
            </a:extLst>
          </p:cNvPr>
          <p:cNvGrpSpPr/>
          <p:nvPr/>
        </p:nvGrpSpPr>
        <p:grpSpPr>
          <a:xfrm>
            <a:off x="3412431" y="1969589"/>
            <a:ext cx="5367138" cy="3302433"/>
            <a:chOff x="633459" y="126567"/>
            <a:chExt cx="5367138" cy="3302433"/>
          </a:xfrm>
        </p:grpSpPr>
        <p:pic>
          <p:nvPicPr>
            <p:cNvPr id="3" name="Picture 2" descr="A picture containing text, tree, outdoor&#10;&#10;Description automatically generated">
              <a:extLst>
                <a:ext uri="{FF2B5EF4-FFF2-40B4-BE49-F238E27FC236}">
                  <a16:creationId xmlns:a16="http://schemas.microsoft.com/office/drawing/2014/main" id="{839B1159-5AC0-4FF7-9446-426658512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459" y="126567"/>
              <a:ext cx="5367138" cy="3302433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A9DC59-957C-4B8C-87FE-14C471E3540D}"/>
                </a:ext>
              </a:extLst>
            </p:cNvPr>
            <p:cNvSpPr txBox="1"/>
            <p:nvPr/>
          </p:nvSpPr>
          <p:spPr>
            <a:xfrm>
              <a:off x="633459" y="3055137"/>
              <a:ext cx="690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Baskerville Old Face" panose="02020602080505020303" pitchFamily="18" charset="0"/>
                </a:rPr>
                <a:t>1840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B3F21A-36FA-4B14-B777-27A35FBDAC61}"/>
              </a:ext>
            </a:extLst>
          </p:cNvPr>
          <p:cNvSpPr txBox="1"/>
          <p:nvPr/>
        </p:nvSpPr>
        <p:spPr>
          <a:xfrm>
            <a:off x="4073485" y="5669218"/>
            <a:ext cx="4026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President’s House at Amherst College where the Hitchcocks lived from 1845 to 1854.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8319FD-9B66-4558-BBC9-7D0B0BBFBCF9}"/>
              </a:ext>
            </a:extLst>
          </p:cNvPr>
          <p:cNvGrpSpPr/>
          <p:nvPr/>
        </p:nvGrpSpPr>
        <p:grpSpPr>
          <a:xfrm>
            <a:off x="3381447" y="1967324"/>
            <a:ext cx="5410648" cy="3324637"/>
            <a:chOff x="5602042" y="1603342"/>
            <a:chExt cx="5410648" cy="33246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6E896F-22FC-425A-89D7-3B3E777D7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8" b="27515"/>
            <a:stretch/>
          </p:blipFill>
          <p:spPr>
            <a:xfrm>
              <a:off x="5602042" y="1603342"/>
              <a:ext cx="5410648" cy="332463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92D2EA-BCBF-4C3B-87F6-FC11F23A5019}"/>
                </a:ext>
              </a:extLst>
            </p:cNvPr>
            <p:cNvSpPr txBox="1"/>
            <p:nvPr/>
          </p:nvSpPr>
          <p:spPr>
            <a:xfrm>
              <a:off x="5602042" y="4540973"/>
              <a:ext cx="982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Today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9065373-54FE-46F2-8BAF-2C96732A285E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26096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AF9090-5BA1-41EF-8361-1A3B7E14E52B}"/>
              </a:ext>
            </a:extLst>
          </p:cNvPr>
          <p:cNvSpPr txBox="1"/>
          <p:nvPr/>
        </p:nvSpPr>
        <p:spPr>
          <a:xfrm>
            <a:off x="4082714" y="5907065"/>
            <a:ext cx="4026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Woods Cabinet and Lawrence Observatory, Amherst College, constructed in 1847.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B69C14-D51F-4418-8435-5337FD3AB390}"/>
              </a:ext>
            </a:extLst>
          </p:cNvPr>
          <p:cNvGrpSpPr/>
          <p:nvPr/>
        </p:nvGrpSpPr>
        <p:grpSpPr>
          <a:xfrm>
            <a:off x="4652041" y="1517471"/>
            <a:ext cx="3196559" cy="4262078"/>
            <a:chOff x="1470691" y="657224"/>
            <a:chExt cx="3196559" cy="4262078"/>
          </a:xfrm>
        </p:grpSpPr>
        <p:pic>
          <p:nvPicPr>
            <p:cNvPr id="4" name="Picture 3" descr="A picture containing building, outdoor, old, house&#10;&#10;Description automatically generated">
              <a:extLst>
                <a:ext uri="{FF2B5EF4-FFF2-40B4-BE49-F238E27FC236}">
                  <a16:creationId xmlns:a16="http://schemas.microsoft.com/office/drawing/2014/main" id="{8ABE66F0-E63B-4698-83E3-BB3763C85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691" y="657224"/>
              <a:ext cx="3196559" cy="42620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E2C980-2041-4CBE-8A70-2990943402B8}"/>
                </a:ext>
              </a:extLst>
            </p:cNvPr>
            <p:cNvSpPr txBox="1"/>
            <p:nvPr/>
          </p:nvSpPr>
          <p:spPr>
            <a:xfrm>
              <a:off x="1604041" y="4479882"/>
              <a:ext cx="690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1855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7CB3595-3E42-488F-853C-11C9DD6CBCAD}"/>
              </a:ext>
            </a:extLst>
          </p:cNvPr>
          <p:cNvGrpSpPr/>
          <p:nvPr/>
        </p:nvGrpSpPr>
        <p:grpSpPr>
          <a:xfrm>
            <a:off x="4648200" y="1955063"/>
            <a:ext cx="3200400" cy="3200400"/>
            <a:chOff x="8264524" y="1209674"/>
            <a:chExt cx="3200400" cy="3200400"/>
          </a:xfrm>
        </p:grpSpPr>
        <p:pic>
          <p:nvPicPr>
            <p:cNvPr id="2" name="Picture 1" descr="A picture containing tree, grass, outdoor, sky&#10;&#10;Description automatically generated">
              <a:extLst>
                <a:ext uri="{FF2B5EF4-FFF2-40B4-BE49-F238E27FC236}">
                  <a16:creationId xmlns:a16="http://schemas.microsoft.com/office/drawing/2014/main" id="{89D2E5D6-4413-4C6B-BFC9-5127C14FE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524" y="1209674"/>
              <a:ext cx="3200400" cy="3200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6C511C-94F4-423F-B26D-6986F9D6C5CB}"/>
                </a:ext>
              </a:extLst>
            </p:cNvPr>
            <p:cNvSpPr txBox="1"/>
            <p:nvPr/>
          </p:nvSpPr>
          <p:spPr>
            <a:xfrm>
              <a:off x="8264524" y="3983887"/>
              <a:ext cx="9169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Today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62CB05A-32DA-4204-901A-6A47E6009909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24160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C7AD02-27E5-4CF9-B271-DC9341BB4A5F}"/>
              </a:ext>
            </a:extLst>
          </p:cNvPr>
          <p:cNvSpPr txBox="1"/>
          <p:nvPr/>
        </p:nvSpPr>
        <p:spPr>
          <a:xfrm>
            <a:off x="4174567" y="5825122"/>
            <a:ext cx="402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Appleton Cabinet, Amherst College, </a:t>
            </a:r>
            <a:b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built in 1855.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E55F70-3F09-43EC-9E34-AD011D11C33D}"/>
              </a:ext>
            </a:extLst>
          </p:cNvPr>
          <p:cNvGrpSpPr/>
          <p:nvPr/>
        </p:nvGrpSpPr>
        <p:grpSpPr>
          <a:xfrm>
            <a:off x="4056691" y="1988990"/>
            <a:ext cx="4090875" cy="3574278"/>
            <a:chOff x="627465" y="725113"/>
            <a:chExt cx="4090875" cy="35742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ED8112-CD6F-4560-BBE1-5D5D78D72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465" y="725113"/>
              <a:ext cx="4090875" cy="3504866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7231AB-22FD-433B-89F3-3FA59830CD2D}"/>
                </a:ext>
              </a:extLst>
            </p:cNvPr>
            <p:cNvSpPr txBox="1"/>
            <p:nvPr/>
          </p:nvSpPr>
          <p:spPr>
            <a:xfrm>
              <a:off x="627465" y="3930059"/>
              <a:ext cx="1072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Baskerville Old Face" panose="02020602080505020303" pitchFamily="18" charset="0"/>
                </a:rPr>
                <a:t>ca 1855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641E281-1B7C-4FDF-B44C-C6B90B0E44E7}"/>
              </a:ext>
            </a:extLst>
          </p:cNvPr>
          <p:cNvGrpSpPr/>
          <p:nvPr/>
        </p:nvGrpSpPr>
        <p:grpSpPr>
          <a:xfrm>
            <a:off x="4056691" y="1988990"/>
            <a:ext cx="4090875" cy="3504866"/>
            <a:chOff x="5173352" y="867988"/>
            <a:chExt cx="4090875" cy="3504866"/>
          </a:xfrm>
        </p:grpSpPr>
        <p:pic>
          <p:nvPicPr>
            <p:cNvPr id="3" name="Picture 2" descr="A picture containing grass, outdoor, sky, house&#10;&#10;Description automatically generated">
              <a:extLst>
                <a:ext uri="{FF2B5EF4-FFF2-40B4-BE49-F238E27FC236}">
                  <a16:creationId xmlns:a16="http://schemas.microsoft.com/office/drawing/2014/main" id="{CB48AE11-C85F-4877-8257-1139ABF73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47" r="18087"/>
            <a:stretch/>
          </p:blipFill>
          <p:spPr>
            <a:xfrm>
              <a:off x="5173352" y="867988"/>
              <a:ext cx="4090875" cy="350486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9B3892-2A5F-4E62-AD0D-225304A499A6}"/>
                </a:ext>
              </a:extLst>
            </p:cNvPr>
            <p:cNvSpPr txBox="1"/>
            <p:nvPr/>
          </p:nvSpPr>
          <p:spPr>
            <a:xfrm>
              <a:off x="5173352" y="4003522"/>
              <a:ext cx="1072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Today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ADB1BB4-2528-40AB-9DDD-A5105A073F22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28134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208D681-55A4-456E-9DC5-4524AA5749B1}"/>
              </a:ext>
            </a:extLst>
          </p:cNvPr>
          <p:cNvSpPr txBox="1"/>
          <p:nvPr/>
        </p:nvSpPr>
        <p:spPr>
          <a:xfrm>
            <a:off x="4092239" y="5844098"/>
            <a:ext cx="402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Hitchcock’s Ichnological Collection,</a:t>
            </a:r>
            <a:b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Amherst College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52F33A-7039-4C97-B4CF-D0DC52526C7C}"/>
              </a:ext>
            </a:extLst>
          </p:cNvPr>
          <p:cNvGrpSpPr/>
          <p:nvPr/>
        </p:nvGrpSpPr>
        <p:grpSpPr>
          <a:xfrm>
            <a:off x="3433428" y="1828802"/>
            <a:ext cx="5359484" cy="3126648"/>
            <a:chOff x="3452770" y="1684018"/>
            <a:chExt cx="6030350" cy="3398912"/>
          </a:xfrm>
        </p:grpSpPr>
        <p:pic>
          <p:nvPicPr>
            <p:cNvPr id="10" name="Picture 9" descr="A black and white photo of a room with tables and chairs&#10;&#10;Description automatically generated with low confidence">
              <a:extLst>
                <a:ext uri="{FF2B5EF4-FFF2-40B4-BE49-F238E27FC236}">
                  <a16:creationId xmlns:a16="http://schemas.microsoft.com/office/drawing/2014/main" id="{E0DE331B-4AA5-45F0-85E9-493BF36823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2" t="8937" r="10357" b="25179"/>
            <a:stretch/>
          </p:blipFill>
          <p:spPr>
            <a:xfrm>
              <a:off x="3475271" y="1684018"/>
              <a:ext cx="6007849" cy="338589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1BD558-1505-4377-BA44-6F4669DC61A4}"/>
                </a:ext>
              </a:extLst>
            </p:cNvPr>
            <p:cNvSpPr txBox="1"/>
            <p:nvPr/>
          </p:nvSpPr>
          <p:spPr>
            <a:xfrm>
              <a:off x="3452770" y="4681437"/>
              <a:ext cx="1510785" cy="401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ca 1879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DFE69C-AA0A-46D4-AD01-A24A6AADC559}"/>
              </a:ext>
            </a:extLst>
          </p:cNvPr>
          <p:cNvGrpSpPr/>
          <p:nvPr/>
        </p:nvGrpSpPr>
        <p:grpSpPr>
          <a:xfrm>
            <a:off x="3300073" y="1733552"/>
            <a:ext cx="5589035" cy="3885944"/>
            <a:chOff x="5790150" y="1943499"/>
            <a:chExt cx="5492517" cy="38249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1279C0-F734-4257-81DA-9B3BFAE27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653"/>
            <a:stretch/>
          </p:blipFill>
          <p:spPr>
            <a:xfrm>
              <a:off x="5790150" y="1943499"/>
              <a:ext cx="5492517" cy="37971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5DBB84-A5E4-4E9E-9AEA-B9E6828158F2}"/>
                </a:ext>
              </a:extLst>
            </p:cNvPr>
            <p:cNvSpPr txBox="1"/>
            <p:nvPr/>
          </p:nvSpPr>
          <p:spPr>
            <a:xfrm>
              <a:off x="5830278" y="5399143"/>
              <a:ext cx="982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Today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A8E15EC-6621-4DA8-A2FF-F52BC20B503D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166919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B7B910-ED32-4608-A2A2-D46377EFC8A8}"/>
              </a:ext>
            </a:extLst>
          </p:cNvPr>
          <p:cNvGrpSpPr/>
          <p:nvPr/>
        </p:nvGrpSpPr>
        <p:grpSpPr>
          <a:xfrm>
            <a:off x="2910388" y="1881812"/>
            <a:ext cx="6388100" cy="3975101"/>
            <a:chOff x="254000" y="165099"/>
            <a:chExt cx="6388100" cy="3975101"/>
          </a:xfrm>
        </p:grpSpPr>
        <p:pic>
          <p:nvPicPr>
            <p:cNvPr id="3" name="Picture 2" descr="A picture containing text, old, white, drawn&#10;&#10;Description automatically generated">
              <a:extLst>
                <a:ext uri="{FF2B5EF4-FFF2-40B4-BE49-F238E27FC236}">
                  <a16:creationId xmlns:a16="http://schemas.microsoft.com/office/drawing/2014/main" id="{E57EF325-12ED-42B1-87BA-78562EA15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7" t="4556" r="4387" b="10714"/>
            <a:stretch/>
          </p:blipFill>
          <p:spPr>
            <a:xfrm>
              <a:off x="254000" y="165099"/>
              <a:ext cx="6388100" cy="397510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0AE2AA-239F-4756-BE5A-BB9D657CDC6A}"/>
                </a:ext>
              </a:extLst>
            </p:cNvPr>
            <p:cNvSpPr txBox="1"/>
            <p:nvPr/>
          </p:nvSpPr>
          <p:spPr>
            <a:xfrm>
              <a:off x="254000" y="3770868"/>
              <a:ext cx="690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1840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8DF5881-B1FE-4895-A091-8EBDD79D9B1D}"/>
              </a:ext>
            </a:extLst>
          </p:cNvPr>
          <p:cNvSpPr txBox="1"/>
          <p:nvPr/>
        </p:nvSpPr>
        <p:spPr>
          <a:xfrm>
            <a:off x="4096263" y="6111937"/>
            <a:ext cx="402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Phoenix Row in the center of </a:t>
            </a:r>
            <a:b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Amherst village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C173FA-1B5D-4E98-A912-98DF7FCC4038}"/>
              </a:ext>
            </a:extLst>
          </p:cNvPr>
          <p:cNvGrpSpPr/>
          <p:nvPr/>
        </p:nvGrpSpPr>
        <p:grpSpPr>
          <a:xfrm>
            <a:off x="2910388" y="1885567"/>
            <a:ext cx="6388100" cy="4070958"/>
            <a:chOff x="5803900" y="727689"/>
            <a:chExt cx="6388100" cy="40709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9B6B285-07AE-49CB-96CF-6AA79D53E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08" t="3125" r="12414" b="18320"/>
            <a:stretch/>
          </p:blipFill>
          <p:spPr>
            <a:xfrm>
              <a:off x="5803900" y="727689"/>
              <a:ext cx="6388100" cy="407095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6AAFAE-C5B1-474B-AFB3-5EB8473885D8}"/>
                </a:ext>
              </a:extLst>
            </p:cNvPr>
            <p:cNvSpPr txBox="1"/>
            <p:nvPr/>
          </p:nvSpPr>
          <p:spPr>
            <a:xfrm>
              <a:off x="5844912" y="4374898"/>
              <a:ext cx="982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Today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A34DFF2-F019-4D8D-BE12-FC57B8446F10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329554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E25447-182E-451D-8520-635D59563610}"/>
              </a:ext>
            </a:extLst>
          </p:cNvPr>
          <p:cNvSpPr txBox="1"/>
          <p:nvPr/>
        </p:nvSpPr>
        <p:spPr>
          <a:xfrm>
            <a:off x="3509696" y="5782528"/>
            <a:ext cx="5177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Green Mountain Giant,</a:t>
            </a:r>
            <a:b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Whitinsville, Vermont. Hitchcock wrote that it might be the largest glacial boulder in Vermont.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18A3E0-5379-4DAA-8755-5A5149F62A79}"/>
              </a:ext>
            </a:extLst>
          </p:cNvPr>
          <p:cNvGrpSpPr/>
          <p:nvPr/>
        </p:nvGrpSpPr>
        <p:grpSpPr>
          <a:xfrm>
            <a:off x="3567908" y="1921713"/>
            <a:ext cx="5074920" cy="3729760"/>
            <a:chOff x="1137931" y="314008"/>
            <a:chExt cx="5074920" cy="3729760"/>
          </a:xfrm>
        </p:grpSpPr>
        <p:pic>
          <p:nvPicPr>
            <p:cNvPr id="3" name="Picture 2" descr="A picture containing text, outdoor, tree, rock&#10;&#10;Description automatically generated">
              <a:extLst>
                <a:ext uri="{FF2B5EF4-FFF2-40B4-BE49-F238E27FC236}">
                  <a16:creationId xmlns:a16="http://schemas.microsoft.com/office/drawing/2014/main" id="{947CA7CE-0502-48ED-95F4-83D93D62E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931" y="314008"/>
              <a:ext cx="5074920" cy="37297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C4EFFE-5CBB-4800-8F59-4E117E76ADCF}"/>
                </a:ext>
              </a:extLst>
            </p:cNvPr>
            <p:cNvSpPr txBox="1"/>
            <p:nvPr/>
          </p:nvSpPr>
          <p:spPr>
            <a:xfrm>
              <a:off x="1137931" y="3674436"/>
              <a:ext cx="690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Baskerville Old Face" panose="02020602080505020303" pitchFamily="18" charset="0"/>
                </a:rPr>
                <a:t>1841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660407-008C-442F-AFAF-002A3040FE82}"/>
              </a:ext>
            </a:extLst>
          </p:cNvPr>
          <p:cNvGrpSpPr/>
          <p:nvPr/>
        </p:nvGrpSpPr>
        <p:grpSpPr>
          <a:xfrm>
            <a:off x="3567908" y="1921713"/>
            <a:ext cx="5074920" cy="3742753"/>
            <a:chOff x="5402860" y="2144330"/>
            <a:chExt cx="5074920" cy="3742753"/>
          </a:xfrm>
        </p:grpSpPr>
        <p:pic>
          <p:nvPicPr>
            <p:cNvPr id="5" name="Picture 4" descr="A person standing next to a large boulder in the woods&#10;&#10;Description automatically generated with medium confidence">
              <a:extLst>
                <a:ext uri="{FF2B5EF4-FFF2-40B4-BE49-F238E27FC236}">
                  <a16:creationId xmlns:a16="http://schemas.microsoft.com/office/drawing/2014/main" id="{734AEFCC-DBBB-4FBD-AA61-BC4E0EBFE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2860" y="2144330"/>
              <a:ext cx="5074920" cy="374275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0E7632-CBF5-475F-A81B-2714AA0FB9D5}"/>
                </a:ext>
              </a:extLst>
            </p:cNvPr>
            <p:cNvSpPr txBox="1"/>
            <p:nvPr/>
          </p:nvSpPr>
          <p:spPr>
            <a:xfrm>
              <a:off x="5402860" y="5517751"/>
              <a:ext cx="8198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Today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CE6461E-87BF-4BB5-BB5B-F192FBB2DB08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265231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78110C-BE99-4B84-BAFE-AF0E0F40B300}"/>
              </a:ext>
            </a:extLst>
          </p:cNvPr>
          <p:cNvSpPr txBox="1"/>
          <p:nvPr/>
        </p:nvSpPr>
        <p:spPr>
          <a:xfrm>
            <a:off x="3458277" y="6085461"/>
            <a:ext cx="5285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Titan’s Piazza in Hadley, Massachusetts. Hitchcock wrote  about it in “</a:t>
            </a:r>
            <a:r>
              <a:rPr lang="en-US" sz="16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Basaltick</a:t>
            </a:r>
            <a:r>
              <a:rPr lang="en-US" sz="1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Columns,” his first scientific article to appear in print in 1815.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EB453D-3078-48C2-8DEE-9FFBF74B9F16}"/>
              </a:ext>
            </a:extLst>
          </p:cNvPr>
          <p:cNvGrpSpPr/>
          <p:nvPr/>
        </p:nvGrpSpPr>
        <p:grpSpPr>
          <a:xfrm>
            <a:off x="4305721" y="1544739"/>
            <a:ext cx="3552685" cy="4485978"/>
            <a:chOff x="1254540" y="530522"/>
            <a:chExt cx="3552685" cy="4485978"/>
          </a:xfrm>
        </p:grpSpPr>
        <p:pic>
          <p:nvPicPr>
            <p:cNvPr id="7" name="Picture 6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2CBA5BEF-62FA-4348-9E27-7DE388537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8" b="4628"/>
            <a:stretch/>
          </p:blipFill>
          <p:spPr bwMode="auto">
            <a:xfrm>
              <a:off x="1254540" y="530522"/>
              <a:ext cx="3552685" cy="447327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A25D39-5C74-45AA-8562-E67161888F82}"/>
                </a:ext>
              </a:extLst>
            </p:cNvPr>
            <p:cNvSpPr txBox="1"/>
            <p:nvPr/>
          </p:nvSpPr>
          <p:spPr>
            <a:xfrm>
              <a:off x="1254540" y="4647168"/>
              <a:ext cx="690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Baskerville Old Face" panose="02020602080505020303" pitchFamily="18" charset="0"/>
                </a:rPr>
                <a:t>1841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D6C66A-255B-451A-9EA9-9CC1C21B3092}"/>
              </a:ext>
            </a:extLst>
          </p:cNvPr>
          <p:cNvGrpSpPr/>
          <p:nvPr/>
        </p:nvGrpSpPr>
        <p:grpSpPr>
          <a:xfrm>
            <a:off x="4305721" y="1507930"/>
            <a:ext cx="3557016" cy="4515137"/>
            <a:chOff x="6645811" y="1446996"/>
            <a:chExt cx="3386353" cy="4515137"/>
          </a:xfrm>
        </p:grpSpPr>
        <p:pic>
          <p:nvPicPr>
            <p:cNvPr id="4" name="Picture 3" descr="A picture containing tree, outdoor, nature, plant&#10;&#10;Description automatically generated">
              <a:extLst>
                <a:ext uri="{FF2B5EF4-FFF2-40B4-BE49-F238E27FC236}">
                  <a16:creationId xmlns:a16="http://schemas.microsoft.com/office/drawing/2014/main" id="{4ADE0684-ADF2-476E-A6BD-15FC427AC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081419" y="2011388"/>
              <a:ext cx="4515137" cy="338635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8A098E-ABAF-414F-99A6-22A48B266B39}"/>
                </a:ext>
              </a:extLst>
            </p:cNvPr>
            <p:cNvSpPr txBox="1"/>
            <p:nvPr/>
          </p:nvSpPr>
          <p:spPr>
            <a:xfrm>
              <a:off x="9096411" y="5592801"/>
              <a:ext cx="935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Today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B2AB2C-E036-45E8-9E63-CD5D1B15C890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282182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36A447-BC38-4B82-94D4-9CD2B5294871}"/>
              </a:ext>
            </a:extLst>
          </p:cNvPr>
          <p:cNvGrpSpPr/>
          <p:nvPr/>
        </p:nvGrpSpPr>
        <p:grpSpPr>
          <a:xfrm>
            <a:off x="2903475" y="1974729"/>
            <a:ext cx="6400800" cy="3229994"/>
            <a:chOff x="734329" y="409064"/>
            <a:chExt cx="6400800" cy="32299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F6D199-32A0-4005-B129-0C1640963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4329" y="409064"/>
              <a:ext cx="6400800" cy="322999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8F61B7-7736-4746-A490-CB340D601245}"/>
                </a:ext>
              </a:extLst>
            </p:cNvPr>
            <p:cNvSpPr txBox="1"/>
            <p:nvPr/>
          </p:nvSpPr>
          <p:spPr>
            <a:xfrm>
              <a:off x="734329" y="3269726"/>
              <a:ext cx="690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1854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0510DF8-531E-40D4-8B98-8B24C513F582}"/>
              </a:ext>
            </a:extLst>
          </p:cNvPr>
          <p:cNvSpPr txBox="1"/>
          <p:nvPr/>
        </p:nvSpPr>
        <p:spPr>
          <a:xfrm>
            <a:off x="4090589" y="5436711"/>
            <a:ext cx="4026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Mount Holyoke College,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South Hadley, was founded in 1837. Hitchcock was on the Board of Trustees from 1837 until his death in 1864.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0892F3-B62C-486A-8F01-A9C2FFC4396B}"/>
              </a:ext>
            </a:extLst>
          </p:cNvPr>
          <p:cNvGrpSpPr/>
          <p:nvPr/>
        </p:nvGrpSpPr>
        <p:grpSpPr>
          <a:xfrm>
            <a:off x="2896337" y="1975251"/>
            <a:ext cx="6407938" cy="3255332"/>
            <a:chOff x="5589433" y="1968335"/>
            <a:chExt cx="6407938" cy="3255332"/>
          </a:xfrm>
        </p:grpSpPr>
        <p:pic>
          <p:nvPicPr>
            <p:cNvPr id="1026" name="Picture 2" descr="Mount Holyoke college professor accused In brutal assault">
              <a:extLst>
                <a:ext uri="{FF2B5EF4-FFF2-40B4-BE49-F238E27FC236}">
                  <a16:creationId xmlns:a16="http://schemas.microsoft.com/office/drawing/2014/main" id="{577D1F57-1F8D-4C01-89B6-428953625B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91" b="6903"/>
            <a:stretch/>
          </p:blipFill>
          <p:spPr bwMode="auto">
            <a:xfrm>
              <a:off x="5596571" y="1968335"/>
              <a:ext cx="6400800" cy="3229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B72DB5-DE35-425F-9AD9-4E42B18974F9}"/>
                </a:ext>
              </a:extLst>
            </p:cNvPr>
            <p:cNvSpPr txBox="1"/>
            <p:nvPr/>
          </p:nvSpPr>
          <p:spPr>
            <a:xfrm>
              <a:off x="5589433" y="4854335"/>
              <a:ext cx="982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Today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94B8C55-2B32-41BD-9FB0-DA61DAB7E83F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7564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96F9B2-F3F0-4679-9510-E1A8E13BCF0A}"/>
              </a:ext>
            </a:extLst>
          </p:cNvPr>
          <p:cNvGrpSpPr/>
          <p:nvPr/>
        </p:nvGrpSpPr>
        <p:grpSpPr>
          <a:xfrm>
            <a:off x="3075840" y="2015822"/>
            <a:ext cx="6007608" cy="3450346"/>
            <a:chOff x="3065977" y="427344"/>
            <a:chExt cx="6007608" cy="3450346"/>
          </a:xfrm>
        </p:grpSpPr>
        <p:pic>
          <p:nvPicPr>
            <p:cNvPr id="3" name="Picture 2" descr="A black and white photo of a street with houses and trees&#10;&#10;Description automatically generated with low confidence">
              <a:extLst>
                <a:ext uri="{FF2B5EF4-FFF2-40B4-BE49-F238E27FC236}">
                  <a16:creationId xmlns:a16="http://schemas.microsoft.com/office/drawing/2014/main" id="{6605DE11-7ED3-422A-B6B7-5A0894C4A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" t="2892" r="2106" b="9669"/>
            <a:stretch/>
          </p:blipFill>
          <p:spPr>
            <a:xfrm>
              <a:off x="3065977" y="427344"/>
              <a:ext cx="6007608" cy="345034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B27D68-2024-4F95-9FB6-C1B706B2AD73}"/>
                </a:ext>
              </a:extLst>
            </p:cNvPr>
            <p:cNvSpPr txBox="1"/>
            <p:nvPr/>
          </p:nvSpPr>
          <p:spPr>
            <a:xfrm>
              <a:off x="3191237" y="3457157"/>
              <a:ext cx="690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1840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CBE32BF-8261-4D93-8ABB-CD0AEC244689}"/>
              </a:ext>
            </a:extLst>
          </p:cNvPr>
          <p:cNvSpPr txBox="1"/>
          <p:nvPr/>
        </p:nvSpPr>
        <p:spPr>
          <a:xfrm>
            <a:off x="4678796" y="5797382"/>
            <a:ext cx="2859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Deerfield, Massachusetts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E1F065-DC4C-4754-AF32-DFCE0660FBDA}"/>
              </a:ext>
            </a:extLst>
          </p:cNvPr>
          <p:cNvGrpSpPr/>
          <p:nvPr/>
        </p:nvGrpSpPr>
        <p:grpSpPr>
          <a:xfrm>
            <a:off x="3075840" y="1989809"/>
            <a:ext cx="6024061" cy="3496372"/>
            <a:chOff x="3094890" y="2494634"/>
            <a:chExt cx="6024061" cy="3496372"/>
          </a:xfrm>
        </p:grpSpPr>
        <p:pic>
          <p:nvPicPr>
            <p:cNvPr id="5" name="Picture 4" descr="A picture containing tree, grass, outdoor, street&#10;&#10;Description automatically generated">
              <a:extLst>
                <a:ext uri="{FF2B5EF4-FFF2-40B4-BE49-F238E27FC236}">
                  <a16:creationId xmlns:a16="http://schemas.microsoft.com/office/drawing/2014/main" id="{CE91057B-D141-4CF4-9637-EFC47060B3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14" r="3499" b="19632"/>
            <a:stretch/>
          </p:blipFill>
          <p:spPr>
            <a:xfrm>
              <a:off x="3100893" y="2494634"/>
              <a:ext cx="6018058" cy="349637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634A56-3D00-40CB-81BE-9BF2F0685CF5}"/>
                </a:ext>
              </a:extLst>
            </p:cNvPr>
            <p:cNvSpPr txBox="1"/>
            <p:nvPr/>
          </p:nvSpPr>
          <p:spPr>
            <a:xfrm>
              <a:off x="3094890" y="5601661"/>
              <a:ext cx="982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Today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2742C4F-26EA-4DAE-A86D-04A8A227E289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173635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1B30BA-6C19-49F4-B1F3-2FF4363E9FCD}"/>
              </a:ext>
            </a:extLst>
          </p:cNvPr>
          <p:cNvGrpSpPr/>
          <p:nvPr/>
        </p:nvGrpSpPr>
        <p:grpSpPr>
          <a:xfrm>
            <a:off x="2880710" y="2930322"/>
            <a:ext cx="6200871" cy="2444818"/>
            <a:chOff x="914124" y="221381"/>
            <a:chExt cx="6200871" cy="2444818"/>
          </a:xfrm>
        </p:grpSpPr>
        <p:pic>
          <p:nvPicPr>
            <p:cNvPr id="3" name="Picture 2" descr="A picture containing text, tree, outdoor, sign&#10;&#10;Description automatically generated">
              <a:extLst>
                <a:ext uri="{FF2B5EF4-FFF2-40B4-BE49-F238E27FC236}">
                  <a16:creationId xmlns:a16="http://schemas.microsoft.com/office/drawing/2014/main" id="{128AE1D6-6F76-4360-91AA-E109EC2303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73"/>
            <a:stretch/>
          </p:blipFill>
          <p:spPr>
            <a:xfrm>
              <a:off x="914124" y="221381"/>
              <a:ext cx="6200871" cy="244481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6BC9C39-F418-4922-8BD3-A4E4D06E8C02}"/>
                </a:ext>
              </a:extLst>
            </p:cNvPr>
            <p:cNvSpPr txBox="1"/>
            <p:nvPr/>
          </p:nvSpPr>
          <p:spPr>
            <a:xfrm>
              <a:off x="1039660" y="2241293"/>
              <a:ext cx="690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1840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ABFF85-62D2-46AF-AD8C-DBFBF3C68F4A}"/>
              </a:ext>
            </a:extLst>
          </p:cNvPr>
          <p:cNvSpPr txBox="1"/>
          <p:nvPr/>
        </p:nvSpPr>
        <p:spPr>
          <a:xfrm>
            <a:off x="4082714" y="5813286"/>
            <a:ext cx="402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Connecticut River Bridge,</a:t>
            </a:r>
            <a:b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Hadley and Northampton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A33951-968F-40BE-BC1F-B133D36EDB3F}"/>
              </a:ext>
            </a:extLst>
          </p:cNvPr>
          <p:cNvGrpSpPr/>
          <p:nvPr/>
        </p:nvGrpSpPr>
        <p:grpSpPr>
          <a:xfrm>
            <a:off x="2722438" y="2175112"/>
            <a:ext cx="6772175" cy="3253782"/>
            <a:chOff x="5101388" y="2808816"/>
            <a:chExt cx="6772175" cy="3253782"/>
          </a:xfrm>
        </p:grpSpPr>
        <p:pic>
          <p:nvPicPr>
            <p:cNvPr id="2050" name="Picture 2" descr="Calvin Coolidge Bridge - Northampton to Hadley MA - Living New Deal">
              <a:extLst>
                <a:ext uri="{FF2B5EF4-FFF2-40B4-BE49-F238E27FC236}">
                  <a16:creationId xmlns:a16="http://schemas.microsoft.com/office/drawing/2014/main" id="{C439C74B-C2EC-46FC-BC83-2060946C47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" t="13347" r="-1" b="11493"/>
            <a:stretch/>
          </p:blipFill>
          <p:spPr bwMode="auto">
            <a:xfrm>
              <a:off x="5101388" y="2808816"/>
              <a:ext cx="6772175" cy="3228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88BA99-F552-4CF2-97F9-A19A3C39195A}"/>
                </a:ext>
              </a:extLst>
            </p:cNvPr>
            <p:cNvSpPr txBox="1"/>
            <p:nvPr/>
          </p:nvSpPr>
          <p:spPr>
            <a:xfrm>
              <a:off x="5101388" y="5693266"/>
              <a:ext cx="759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1939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1895713-7866-4250-BB40-8B56D3957376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10220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C757263-7720-4BBE-8D12-D28F9A7C8A6F}"/>
              </a:ext>
            </a:extLst>
          </p:cNvPr>
          <p:cNvGrpSpPr/>
          <p:nvPr/>
        </p:nvGrpSpPr>
        <p:grpSpPr>
          <a:xfrm>
            <a:off x="3407080" y="1945155"/>
            <a:ext cx="5306586" cy="3255173"/>
            <a:chOff x="388307" y="-212142"/>
            <a:chExt cx="5306586" cy="3255173"/>
          </a:xfrm>
        </p:grpSpPr>
        <p:pic>
          <p:nvPicPr>
            <p:cNvPr id="3" name="Picture 2" descr="A picture containing text, nature, old, rock&#10;&#10;Description automatically generated">
              <a:extLst>
                <a:ext uri="{FF2B5EF4-FFF2-40B4-BE49-F238E27FC236}">
                  <a16:creationId xmlns:a16="http://schemas.microsoft.com/office/drawing/2014/main" id="{B3E8ECEA-7D70-4988-A370-933DC4C80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9" t="-7318" r="8830" b="7318"/>
            <a:stretch/>
          </p:blipFill>
          <p:spPr>
            <a:xfrm>
              <a:off x="400833" y="-212142"/>
              <a:ext cx="5294060" cy="325517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66D1EC-B808-4D84-8A13-D1FE7C35DF3E}"/>
                </a:ext>
              </a:extLst>
            </p:cNvPr>
            <p:cNvSpPr txBox="1"/>
            <p:nvPr/>
          </p:nvSpPr>
          <p:spPr>
            <a:xfrm>
              <a:off x="388307" y="2637963"/>
              <a:ext cx="690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Baskerville Old Face" panose="02020602080505020303" pitchFamily="18" charset="0"/>
                </a:rPr>
                <a:t>1840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5FF0BC-8360-4B2A-A5D3-47F3EF9E7563}"/>
              </a:ext>
            </a:extLst>
          </p:cNvPr>
          <p:cNvSpPr txBox="1"/>
          <p:nvPr/>
        </p:nvSpPr>
        <p:spPr>
          <a:xfrm>
            <a:off x="3162300" y="5565813"/>
            <a:ext cx="5876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Mount Holyoke in</a:t>
            </a:r>
            <a:b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Hadley, Massachusetts, site of Hitchcock’s first mountain excursion as President of Amherst College.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96602B-A083-46A8-A04C-7A3D46F2AD14}"/>
              </a:ext>
            </a:extLst>
          </p:cNvPr>
          <p:cNvGrpSpPr/>
          <p:nvPr/>
        </p:nvGrpSpPr>
        <p:grpSpPr>
          <a:xfrm>
            <a:off x="3392895" y="2129665"/>
            <a:ext cx="5422638" cy="3152156"/>
            <a:chOff x="5169565" y="1904042"/>
            <a:chExt cx="5422638" cy="3152156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BE93B3B8-F14B-49D4-92AC-A1CB6742C3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71"/>
            <a:stretch/>
          </p:blipFill>
          <p:spPr bwMode="auto">
            <a:xfrm>
              <a:off x="5197936" y="1904042"/>
              <a:ext cx="5394267" cy="3152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D88A93-0972-4862-85FF-15B57A0C874E}"/>
                </a:ext>
              </a:extLst>
            </p:cNvPr>
            <p:cNvSpPr txBox="1"/>
            <p:nvPr/>
          </p:nvSpPr>
          <p:spPr>
            <a:xfrm>
              <a:off x="5169565" y="4659741"/>
              <a:ext cx="982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1910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C5496A-B53F-414A-980B-23343BAEB3B3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38979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907AB0-E0C5-446F-B256-D2D49D6ED83F}"/>
              </a:ext>
            </a:extLst>
          </p:cNvPr>
          <p:cNvGrpSpPr/>
          <p:nvPr/>
        </p:nvGrpSpPr>
        <p:grpSpPr>
          <a:xfrm>
            <a:off x="3668268" y="1737882"/>
            <a:ext cx="4855464" cy="3647298"/>
            <a:chOff x="492799" y="-981488"/>
            <a:chExt cx="4855464" cy="3647298"/>
          </a:xfrm>
        </p:grpSpPr>
        <p:pic>
          <p:nvPicPr>
            <p:cNvPr id="5" name="Picture 4" descr="A picture containing text, old&#10;&#10;Description automatically generated">
              <a:extLst>
                <a:ext uri="{FF2B5EF4-FFF2-40B4-BE49-F238E27FC236}">
                  <a16:creationId xmlns:a16="http://schemas.microsoft.com/office/drawing/2014/main" id="{F08DFDB1-1C34-45F9-B639-C63974473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0" r="2956"/>
            <a:stretch/>
          </p:blipFill>
          <p:spPr>
            <a:xfrm>
              <a:off x="492799" y="-981488"/>
              <a:ext cx="4855464" cy="364729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FAD451-7E25-4F43-A394-4060B3187EEB}"/>
                </a:ext>
              </a:extLst>
            </p:cNvPr>
            <p:cNvSpPr txBox="1"/>
            <p:nvPr/>
          </p:nvSpPr>
          <p:spPr>
            <a:xfrm>
              <a:off x="584678" y="2277428"/>
              <a:ext cx="690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Baskerville Old Face" panose="02020602080505020303" pitchFamily="18" charset="0"/>
                </a:rPr>
                <a:t>1840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FD6F84-915D-4BCD-91BC-67948C1C594F}"/>
              </a:ext>
            </a:extLst>
          </p:cNvPr>
          <p:cNvSpPr txBox="1"/>
          <p:nvPr/>
        </p:nvSpPr>
        <p:spPr>
          <a:xfrm>
            <a:off x="3875490" y="5650068"/>
            <a:ext cx="4441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“Rocking Stone,”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Fall River, Massachusetts, described in Hitchcock’s geological survey report in 1833.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FBDD183-5EA3-4E23-B9BA-75B60B47876C}"/>
              </a:ext>
            </a:extLst>
          </p:cNvPr>
          <p:cNvGrpSpPr/>
          <p:nvPr/>
        </p:nvGrpSpPr>
        <p:grpSpPr>
          <a:xfrm>
            <a:off x="3709586" y="1778855"/>
            <a:ext cx="4654547" cy="3542644"/>
            <a:chOff x="6438017" y="1256588"/>
            <a:chExt cx="4654547" cy="35426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C736032-0378-4D63-867A-92E3FEB6D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8017" y="1256588"/>
              <a:ext cx="4654547" cy="352714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40521E-4472-4F77-89A9-A29924EAE3B0}"/>
                </a:ext>
              </a:extLst>
            </p:cNvPr>
            <p:cNvSpPr txBox="1"/>
            <p:nvPr/>
          </p:nvSpPr>
          <p:spPr>
            <a:xfrm>
              <a:off x="6470217" y="4429900"/>
              <a:ext cx="690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Baskerville Old Face" panose="02020602080505020303" pitchFamily="18" charset="0"/>
                </a:rPr>
                <a:t>1910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BC1F80B-6410-4B8F-B347-818AF2A1A65A}"/>
              </a:ext>
            </a:extLst>
          </p:cNvPr>
          <p:cNvGrpSpPr/>
          <p:nvPr/>
        </p:nvGrpSpPr>
        <p:grpSpPr>
          <a:xfrm>
            <a:off x="3661961" y="1733892"/>
            <a:ext cx="4939114" cy="3742983"/>
            <a:chOff x="4082714" y="1913572"/>
            <a:chExt cx="4855464" cy="36472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222CB6-AFF4-4B33-9890-D4C7930AA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2714" y="1913572"/>
              <a:ext cx="4855464" cy="364729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7C6328-96FD-41EE-AF0B-5E835325E552}"/>
                </a:ext>
              </a:extLst>
            </p:cNvPr>
            <p:cNvSpPr txBox="1"/>
            <p:nvPr/>
          </p:nvSpPr>
          <p:spPr>
            <a:xfrm>
              <a:off x="4120292" y="5164826"/>
              <a:ext cx="982025" cy="369332"/>
            </a:xfrm>
            <a:prstGeom prst="rect">
              <a:avLst/>
            </a:prstGeom>
            <a:solidFill>
              <a:srgbClr val="03203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Today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AFBAEE3-4A22-4F74-8696-22FBA9FA932D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21676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0D6D013-CD1D-41A4-87F6-6D2E1224D723}"/>
              </a:ext>
            </a:extLst>
          </p:cNvPr>
          <p:cNvGrpSpPr/>
          <p:nvPr/>
        </p:nvGrpSpPr>
        <p:grpSpPr>
          <a:xfrm>
            <a:off x="3219057" y="1923135"/>
            <a:ext cx="5762625" cy="3265162"/>
            <a:chOff x="221385" y="221588"/>
            <a:chExt cx="5762625" cy="3265162"/>
          </a:xfrm>
        </p:grpSpPr>
        <p:pic>
          <p:nvPicPr>
            <p:cNvPr id="3" name="Picture 2" descr="A picture containing text, tree, shore&#10;&#10;Description automatically generated">
              <a:extLst>
                <a:ext uri="{FF2B5EF4-FFF2-40B4-BE49-F238E27FC236}">
                  <a16:creationId xmlns:a16="http://schemas.microsoft.com/office/drawing/2014/main" id="{97B1DB3C-A15E-43CD-A33E-98628ADAA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4"/>
            <a:stretch/>
          </p:blipFill>
          <p:spPr>
            <a:xfrm>
              <a:off x="221385" y="221588"/>
              <a:ext cx="5762625" cy="326516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479F9C-A559-4E23-996A-C1D639FD7B7E}"/>
                </a:ext>
              </a:extLst>
            </p:cNvPr>
            <p:cNvSpPr txBox="1"/>
            <p:nvPr/>
          </p:nvSpPr>
          <p:spPr>
            <a:xfrm>
              <a:off x="221385" y="3117418"/>
              <a:ext cx="690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Baskerville Old Face" panose="02020602080505020303" pitchFamily="18" charset="0"/>
                </a:rPr>
                <a:t>1840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71E0EC3-CF3A-40AD-8AAD-C89C0871A313}"/>
              </a:ext>
            </a:extLst>
          </p:cNvPr>
          <p:cNvSpPr txBox="1"/>
          <p:nvPr/>
        </p:nvSpPr>
        <p:spPr>
          <a:xfrm>
            <a:off x="3888673" y="5384278"/>
            <a:ext cx="4414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Mount Greylock,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from Pittsfield, Massachusetts. Hitchcock wrote about “Saddle Mountain” in his geological survey reports of 1833 and 1841.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A2C1F5-EF30-4F07-99D2-37A4C33ADA6B}"/>
              </a:ext>
            </a:extLst>
          </p:cNvPr>
          <p:cNvGrpSpPr/>
          <p:nvPr/>
        </p:nvGrpSpPr>
        <p:grpSpPr>
          <a:xfrm>
            <a:off x="3220962" y="1932529"/>
            <a:ext cx="5760720" cy="3265164"/>
            <a:chOff x="5625106" y="2484284"/>
            <a:chExt cx="5760720" cy="32651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4042E4E-39D8-4EEA-B520-CC5E0BAFD0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358" b="17103"/>
            <a:stretch/>
          </p:blipFill>
          <p:spPr>
            <a:xfrm>
              <a:off x="5625106" y="2484284"/>
              <a:ext cx="5760720" cy="326516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5EAFB6-5983-4BAD-B945-AFE6EE92AF7E}"/>
                </a:ext>
              </a:extLst>
            </p:cNvPr>
            <p:cNvSpPr txBox="1"/>
            <p:nvPr/>
          </p:nvSpPr>
          <p:spPr>
            <a:xfrm>
              <a:off x="5625106" y="5380116"/>
              <a:ext cx="982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Baskerville Old Face" panose="02020602080505020303" pitchFamily="18" charset="0"/>
                </a:rPr>
                <a:t>Today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D4CF67F-ABC0-4F3E-9F1A-9E11D24FC188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420183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C354B83-6C6F-4AE5-8098-903C326E3D7B}"/>
              </a:ext>
            </a:extLst>
          </p:cNvPr>
          <p:cNvSpPr txBox="1"/>
          <p:nvPr/>
        </p:nvSpPr>
        <p:spPr>
          <a:xfrm>
            <a:off x="4082713" y="6067525"/>
            <a:ext cx="402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house in Deerfield where Edward Hitchcock was born in 1793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1876FC-54B1-4AC6-B4B3-1F064A977288}"/>
              </a:ext>
            </a:extLst>
          </p:cNvPr>
          <p:cNvGrpSpPr/>
          <p:nvPr/>
        </p:nvGrpSpPr>
        <p:grpSpPr>
          <a:xfrm>
            <a:off x="3098257" y="2066411"/>
            <a:ext cx="5995485" cy="3850718"/>
            <a:chOff x="1579928" y="1019734"/>
            <a:chExt cx="5942862" cy="3676091"/>
          </a:xfrm>
        </p:grpSpPr>
        <p:pic>
          <p:nvPicPr>
            <p:cNvPr id="4" name="Picture 3" descr="A picture containing tree, outdoor, ground, house&#10;&#10;Description automatically generated">
              <a:extLst>
                <a:ext uri="{FF2B5EF4-FFF2-40B4-BE49-F238E27FC236}">
                  <a16:creationId xmlns:a16="http://schemas.microsoft.com/office/drawing/2014/main" id="{1FEEE7AE-623E-4A1D-A0F8-7C36989D0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6"/>
            <a:stretch/>
          </p:blipFill>
          <p:spPr>
            <a:xfrm>
              <a:off x="1579928" y="1019734"/>
              <a:ext cx="5942862" cy="367609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99B905-164F-4D63-907D-C6E301A57801}"/>
                </a:ext>
              </a:extLst>
            </p:cNvPr>
            <p:cNvSpPr txBox="1"/>
            <p:nvPr/>
          </p:nvSpPr>
          <p:spPr>
            <a:xfrm>
              <a:off x="1661626" y="4326493"/>
              <a:ext cx="1072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ca 1910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73211BB-C575-4098-8109-00F6936934C4}"/>
              </a:ext>
            </a:extLst>
          </p:cNvPr>
          <p:cNvGrpSpPr/>
          <p:nvPr/>
        </p:nvGrpSpPr>
        <p:grpSpPr>
          <a:xfrm>
            <a:off x="3098255" y="2066411"/>
            <a:ext cx="5995485" cy="3850718"/>
            <a:chOff x="3374482" y="1763685"/>
            <a:chExt cx="5995485" cy="3850718"/>
          </a:xfrm>
        </p:grpSpPr>
        <p:pic>
          <p:nvPicPr>
            <p:cNvPr id="3" name="Picture 2" descr="A picture containing tree, outdoor, road, plant&#10;&#10;Description automatically generated">
              <a:extLst>
                <a:ext uri="{FF2B5EF4-FFF2-40B4-BE49-F238E27FC236}">
                  <a16:creationId xmlns:a16="http://schemas.microsoft.com/office/drawing/2014/main" id="{A14D4A73-8147-4DE3-B5C9-D9A32ACA8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4" t="16387" r="17621" b="24108"/>
            <a:stretch/>
          </p:blipFill>
          <p:spPr>
            <a:xfrm>
              <a:off x="3374482" y="1763685"/>
              <a:ext cx="5995485" cy="385071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2D8EA8-49E5-487F-A3B2-90BAB877E607}"/>
                </a:ext>
              </a:extLst>
            </p:cNvPr>
            <p:cNvSpPr txBox="1"/>
            <p:nvPr/>
          </p:nvSpPr>
          <p:spPr>
            <a:xfrm>
              <a:off x="3466402" y="5198973"/>
              <a:ext cx="1072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Today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03A502D-1CD0-44DA-AD52-C4CCD2696EA6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249566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3D6DC5-6643-46B2-93B7-84E8344C68AA}"/>
              </a:ext>
            </a:extLst>
          </p:cNvPr>
          <p:cNvSpPr txBox="1"/>
          <p:nvPr/>
        </p:nvSpPr>
        <p:spPr>
          <a:xfrm>
            <a:off x="3815767" y="5944969"/>
            <a:ext cx="4566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Deerfield Academy opened in 1799. Edward Hitchcock attended from 1804 to 1809.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A04BA4-F754-4BE6-BC77-4EFDAE03536A}"/>
              </a:ext>
            </a:extLst>
          </p:cNvPr>
          <p:cNvGrpSpPr/>
          <p:nvPr/>
        </p:nvGrpSpPr>
        <p:grpSpPr>
          <a:xfrm>
            <a:off x="3096768" y="1903969"/>
            <a:ext cx="5998464" cy="3808218"/>
            <a:chOff x="323581" y="221895"/>
            <a:chExt cx="5998464" cy="3808218"/>
          </a:xfrm>
        </p:grpSpPr>
        <p:pic>
          <p:nvPicPr>
            <p:cNvPr id="5" name="Picture 4" descr="A picture containing tree, outdoor&#10;&#10;Description automatically generated">
              <a:extLst>
                <a:ext uri="{FF2B5EF4-FFF2-40B4-BE49-F238E27FC236}">
                  <a16:creationId xmlns:a16="http://schemas.microsoft.com/office/drawing/2014/main" id="{6C6B0E52-1260-4AAA-BFDF-17749125E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1" t="2975" r="4784" b="4331"/>
            <a:stretch/>
          </p:blipFill>
          <p:spPr>
            <a:xfrm>
              <a:off x="323581" y="221895"/>
              <a:ext cx="5998464" cy="380821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BDBD5B-2C93-49A3-A000-4F3677CB8B08}"/>
                </a:ext>
              </a:extLst>
            </p:cNvPr>
            <p:cNvSpPr txBox="1"/>
            <p:nvPr/>
          </p:nvSpPr>
          <p:spPr>
            <a:xfrm>
              <a:off x="399851" y="3561318"/>
              <a:ext cx="1072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ca 1850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5C1085B-70BE-499A-8DA1-D205CE039D57}"/>
              </a:ext>
            </a:extLst>
          </p:cNvPr>
          <p:cNvGrpSpPr/>
          <p:nvPr/>
        </p:nvGrpSpPr>
        <p:grpSpPr>
          <a:xfrm>
            <a:off x="3096768" y="1903969"/>
            <a:ext cx="5998464" cy="3808218"/>
            <a:chOff x="3096768" y="2304019"/>
            <a:chExt cx="5998464" cy="38082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0E56DB8-059C-43B3-A27B-054D161F6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804"/>
            <a:stretch/>
          </p:blipFill>
          <p:spPr>
            <a:xfrm>
              <a:off x="3096768" y="2304019"/>
              <a:ext cx="5998464" cy="38082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E377B0-58C8-463E-9C65-97515CE9C89E}"/>
                </a:ext>
              </a:extLst>
            </p:cNvPr>
            <p:cNvSpPr txBox="1"/>
            <p:nvPr/>
          </p:nvSpPr>
          <p:spPr>
            <a:xfrm>
              <a:off x="3177689" y="5655223"/>
              <a:ext cx="1072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Today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CC9E176-FDB0-4966-896E-5BCE066699A0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20071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1229754-6343-46EE-8826-DF0324A3CC7E}"/>
              </a:ext>
            </a:extLst>
          </p:cNvPr>
          <p:cNvGrpSpPr/>
          <p:nvPr/>
        </p:nvGrpSpPr>
        <p:grpSpPr>
          <a:xfrm>
            <a:off x="3186800" y="1936836"/>
            <a:ext cx="5719205" cy="3613008"/>
            <a:chOff x="343392" y="306729"/>
            <a:chExt cx="5719205" cy="3613008"/>
          </a:xfrm>
        </p:grpSpPr>
        <p:pic>
          <p:nvPicPr>
            <p:cNvPr id="3" name="Picture 2" descr="A picture containing text, old, display, screenshot&#10;&#10;Description automatically generated">
              <a:extLst>
                <a:ext uri="{FF2B5EF4-FFF2-40B4-BE49-F238E27FC236}">
                  <a16:creationId xmlns:a16="http://schemas.microsoft.com/office/drawing/2014/main" id="{D76F03EE-52F8-4702-81EB-DD6D6A87FD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3" t="11276" r="6763" b="15321"/>
            <a:stretch/>
          </p:blipFill>
          <p:spPr>
            <a:xfrm>
              <a:off x="343392" y="306729"/>
              <a:ext cx="5719205" cy="359447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6EFA21-A21B-4AFB-A717-021FCF3A0BEF}"/>
                </a:ext>
              </a:extLst>
            </p:cNvPr>
            <p:cNvSpPr txBox="1"/>
            <p:nvPr/>
          </p:nvSpPr>
          <p:spPr>
            <a:xfrm>
              <a:off x="353455" y="3550405"/>
              <a:ext cx="3499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1831 by Orra White Hitchcock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0B8281F-7AF4-461E-91BC-52C848495CCA}"/>
              </a:ext>
            </a:extLst>
          </p:cNvPr>
          <p:cNvSpPr txBox="1"/>
          <p:nvPr/>
        </p:nvSpPr>
        <p:spPr>
          <a:xfrm>
            <a:off x="4090878" y="5906920"/>
            <a:ext cx="402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Mount Sugarloaf,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Deerfield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45BB81-AA93-4E7E-BC21-D7266AD41025}"/>
              </a:ext>
            </a:extLst>
          </p:cNvPr>
          <p:cNvGrpSpPr/>
          <p:nvPr/>
        </p:nvGrpSpPr>
        <p:grpSpPr>
          <a:xfrm>
            <a:off x="3151122" y="1924851"/>
            <a:ext cx="5906081" cy="3736856"/>
            <a:chOff x="5660074" y="3121143"/>
            <a:chExt cx="5906081" cy="3736856"/>
          </a:xfrm>
        </p:grpSpPr>
        <p:pic>
          <p:nvPicPr>
            <p:cNvPr id="5" name="Picture 4" descr="A road with trees on the side&#10;&#10;Description automatically generated with low confidence">
              <a:extLst>
                <a:ext uri="{FF2B5EF4-FFF2-40B4-BE49-F238E27FC236}">
                  <a16:creationId xmlns:a16="http://schemas.microsoft.com/office/drawing/2014/main" id="{52C20112-01F3-4152-AE40-ADF30E05E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78" r="2924"/>
            <a:stretch/>
          </p:blipFill>
          <p:spPr>
            <a:xfrm>
              <a:off x="5676404" y="3121143"/>
              <a:ext cx="5889751" cy="373685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08C4AD-658F-43EF-8289-B3E88894B2D3}"/>
                </a:ext>
              </a:extLst>
            </p:cNvPr>
            <p:cNvSpPr txBox="1"/>
            <p:nvPr/>
          </p:nvSpPr>
          <p:spPr>
            <a:xfrm>
              <a:off x="5660074" y="6470135"/>
              <a:ext cx="982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Today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8F6D94-99E2-45F0-8200-E4C265020147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360877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5CCC20-6462-4B44-B734-7CCA1ECBB04F}"/>
              </a:ext>
            </a:extLst>
          </p:cNvPr>
          <p:cNvSpPr txBox="1"/>
          <p:nvPr/>
        </p:nvSpPr>
        <p:spPr>
          <a:xfrm>
            <a:off x="4082714" y="5706666"/>
            <a:ext cx="402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Conway, Massachusetts, home of Edward and Orra Hitchcock from 1821 to 1825.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B13F7C-AFA3-40BB-9F5F-29A40CCBB4F8}"/>
              </a:ext>
            </a:extLst>
          </p:cNvPr>
          <p:cNvGrpSpPr/>
          <p:nvPr/>
        </p:nvGrpSpPr>
        <p:grpSpPr>
          <a:xfrm>
            <a:off x="3587715" y="2211952"/>
            <a:ext cx="5016567" cy="3021265"/>
            <a:chOff x="398817" y="268199"/>
            <a:chExt cx="5016567" cy="3021265"/>
          </a:xfrm>
        </p:grpSpPr>
        <p:pic>
          <p:nvPicPr>
            <p:cNvPr id="2" name="Picture 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194365A-E68C-4D65-8872-1CDEC11A4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0" t="3819" r="2631" b="2867"/>
            <a:stretch/>
          </p:blipFill>
          <p:spPr bwMode="auto">
            <a:xfrm>
              <a:off x="398817" y="268199"/>
              <a:ext cx="5016567" cy="3021265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44DA0E-AFBB-43D0-A71E-7ACF39D3A7D9}"/>
                </a:ext>
              </a:extLst>
            </p:cNvPr>
            <p:cNvSpPr txBox="1"/>
            <p:nvPr/>
          </p:nvSpPr>
          <p:spPr>
            <a:xfrm>
              <a:off x="398817" y="2920132"/>
              <a:ext cx="1072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Baskerville Old Face" panose="02020602080505020303" pitchFamily="18" charset="0"/>
                </a:rPr>
                <a:t>ca 1838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34767-47A6-4791-AF85-AC5719D4DD07}"/>
              </a:ext>
            </a:extLst>
          </p:cNvPr>
          <p:cNvGrpSpPr/>
          <p:nvPr/>
        </p:nvGrpSpPr>
        <p:grpSpPr>
          <a:xfrm>
            <a:off x="3584226" y="2177869"/>
            <a:ext cx="5020056" cy="3089429"/>
            <a:chOff x="3821615" y="663774"/>
            <a:chExt cx="5020056" cy="3089429"/>
          </a:xfrm>
        </p:grpSpPr>
        <p:pic>
          <p:nvPicPr>
            <p:cNvPr id="6" name="Picture 5" descr="A picture containing tree, sky, outdoor, road&#10;&#10;Description automatically generated">
              <a:extLst>
                <a:ext uri="{FF2B5EF4-FFF2-40B4-BE49-F238E27FC236}">
                  <a16:creationId xmlns:a16="http://schemas.microsoft.com/office/drawing/2014/main" id="{D396321F-62AC-48A0-8A61-7D2CBA2A5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44"/>
            <a:stretch/>
          </p:blipFill>
          <p:spPr>
            <a:xfrm>
              <a:off x="3821615" y="663774"/>
              <a:ext cx="5020056" cy="30894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F17988-DF86-4C71-89AB-F08B636BECA9}"/>
                </a:ext>
              </a:extLst>
            </p:cNvPr>
            <p:cNvSpPr txBox="1"/>
            <p:nvPr/>
          </p:nvSpPr>
          <p:spPr>
            <a:xfrm>
              <a:off x="3844720" y="3383871"/>
              <a:ext cx="1072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Today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96ACDC3-E90D-411D-AD62-3E3B4AA497DD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27880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B696843-0ADD-4027-8DD1-C6E69D66B513}"/>
              </a:ext>
            </a:extLst>
          </p:cNvPr>
          <p:cNvSpPr txBox="1"/>
          <p:nvPr/>
        </p:nvSpPr>
        <p:spPr>
          <a:xfrm>
            <a:off x="4082714" y="5742338"/>
            <a:ext cx="402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home of the Hitchcocks </a:t>
            </a:r>
            <a:b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in Conway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9559A1E-6614-4510-9B7E-892520243153}"/>
              </a:ext>
            </a:extLst>
          </p:cNvPr>
          <p:cNvGrpSpPr/>
          <p:nvPr/>
        </p:nvGrpSpPr>
        <p:grpSpPr>
          <a:xfrm>
            <a:off x="3996261" y="2149453"/>
            <a:ext cx="4224528" cy="3173916"/>
            <a:chOff x="4095240" y="2343799"/>
            <a:chExt cx="4224528" cy="3173916"/>
          </a:xfrm>
        </p:grpSpPr>
        <p:pic>
          <p:nvPicPr>
            <p:cNvPr id="3" name="Picture 2" descr="A picture containing text, tree, outdoor, white&#10;&#10;Description automatically generated">
              <a:extLst>
                <a:ext uri="{FF2B5EF4-FFF2-40B4-BE49-F238E27FC236}">
                  <a16:creationId xmlns:a16="http://schemas.microsoft.com/office/drawing/2014/main" id="{D7BF8666-CF23-4EDD-8264-34AAEA9EA6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4" t="11949" r="8694" b="9869"/>
            <a:stretch/>
          </p:blipFill>
          <p:spPr>
            <a:xfrm>
              <a:off x="4095240" y="2343799"/>
              <a:ext cx="4224528" cy="317391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87273DF-4CEE-4A44-A553-74DF76BAA368}"/>
                </a:ext>
              </a:extLst>
            </p:cNvPr>
            <p:cNvSpPr txBox="1"/>
            <p:nvPr/>
          </p:nvSpPr>
          <p:spPr>
            <a:xfrm>
              <a:off x="4120616" y="5128482"/>
              <a:ext cx="1107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ca 1940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E9F2F4-DF37-47B7-ADDA-7765D16892CD}"/>
              </a:ext>
            </a:extLst>
          </p:cNvPr>
          <p:cNvGrpSpPr/>
          <p:nvPr/>
        </p:nvGrpSpPr>
        <p:grpSpPr>
          <a:xfrm>
            <a:off x="3999280" y="2149454"/>
            <a:ext cx="4224528" cy="3173915"/>
            <a:chOff x="6207504" y="850362"/>
            <a:chExt cx="4224528" cy="3173915"/>
          </a:xfrm>
        </p:grpSpPr>
        <p:pic>
          <p:nvPicPr>
            <p:cNvPr id="4" name="Picture 3" descr="A picture containing grass, tree, outdoor, sky&#10;&#10;Description automatically generated">
              <a:extLst>
                <a:ext uri="{FF2B5EF4-FFF2-40B4-BE49-F238E27FC236}">
                  <a16:creationId xmlns:a16="http://schemas.microsoft.com/office/drawing/2014/main" id="{0FD56D81-4A92-4F1E-A849-C67CC4399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91" t="5926" r="7433" b="12355"/>
            <a:stretch/>
          </p:blipFill>
          <p:spPr>
            <a:xfrm>
              <a:off x="6207504" y="850362"/>
              <a:ext cx="4224528" cy="31739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E8FD29-E110-4B39-A7DA-3DFEBC776A9D}"/>
                </a:ext>
              </a:extLst>
            </p:cNvPr>
            <p:cNvSpPr txBox="1"/>
            <p:nvPr/>
          </p:nvSpPr>
          <p:spPr>
            <a:xfrm>
              <a:off x="6207504" y="3654945"/>
              <a:ext cx="866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Today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710C03A-38CD-4B72-AED3-654DAF15AF73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156986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337600-B257-4607-A4A9-F55206856E3A}"/>
              </a:ext>
            </a:extLst>
          </p:cNvPr>
          <p:cNvSpPr txBox="1"/>
          <p:nvPr/>
        </p:nvSpPr>
        <p:spPr>
          <a:xfrm>
            <a:off x="4100477" y="5704630"/>
            <a:ext cx="402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A Conway farmhouse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FA8F0C-E23E-4265-9D41-D67A96671469}"/>
              </a:ext>
            </a:extLst>
          </p:cNvPr>
          <p:cNvSpPr txBox="1"/>
          <p:nvPr/>
        </p:nvSpPr>
        <p:spPr>
          <a:xfrm>
            <a:off x="5686815" y="2957844"/>
            <a:ext cx="866250" cy="298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Today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10D1C4-6377-4AAA-B7B6-432584260514}"/>
              </a:ext>
            </a:extLst>
          </p:cNvPr>
          <p:cNvGrpSpPr/>
          <p:nvPr/>
        </p:nvGrpSpPr>
        <p:grpSpPr>
          <a:xfrm>
            <a:off x="3964379" y="2179402"/>
            <a:ext cx="4242816" cy="3031525"/>
            <a:chOff x="939576" y="298263"/>
            <a:chExt cx="4242816" cy="30315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A26994B-89D6-410C-A1C8-7395B5D20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23" t="1647" r="2461" b="9298"/>
            <a:stretch/>
          </p:blipFill>
          <p:spPr>
            <a:xfrm>
              <a:off x="976152" y="298263"/>
              <a:ext cx="4206240" cy="303152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6B4920-9E58-4D3F-A8C2-94E09C64840A}"/>
                </a:ext>
              </a:extLst>
            </p:cNvPr>
            <p:cNvSpPr txBox="1"/>
            <p:nvPr/>
          </p:nvSpPr>
          <p:spPr>
            <a:xfrm>
              <a:off x="939576" y="2916315"/>
              <a:ext cx="866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1840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1B1FB5C-44A0-4739-AA6A-679529055AF6}"/>
              </a:ext>
            </a:extLst>
          </p:cNvPr>
          <p:cNvGrpSpPr/>
          <p:nvPr/>
        </p:nvGrpSpPr>
        <p:grpSpPr>
          <a:xfrm>
            <a:off x="3974592" y="2179402"/>
            <a:ext cx="4242816" cy="3138613"/>
            <a:chOff x="3707509" y="3748272"/>
            <a:chExt cx="4242816" cy="3138613"/>
          </a:xfrm>
        </p:grpSpPr>
        <p:pic>
          <p:nvPicPr>
            <p:cNvPr id="3" name="Picture 2" descr="A picture containing grass, tree, sky, outdoor&#10;&#10;Description automatically generated">
              <a:extLst>
                <a:ext uri="{FF2B5EF4-FFF2-40B4-BE49-F238E27FC236}">
                  <a16:creationId xmlns:a16="http://schemas.microsoft.com/office/drawing/2014/main" id="{5A131954-589E-4A6B-A116-8E682CE4A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36" b="13830"/>
            <a:stretch/>
          </p:blipFill>
          <p:spPr>
            <a:xfrm>
              <a:off x="3707509" y="3748272"/>
              <a:ext cx="4242816" cy="313861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64EC9D-73EE-4443-813B-E39B73115657}"/>
                </a:ext>
              </a:extLst>
            </p:cNvPr>
            <p:cNvSpPr txBox="1"/>
            <p:nvPr/>
          </p:nvSpPr>
          <p:spPr>
            <a:xfrm>
              <a:off x="3755037" y="6363801"/>
              <a:ext cx="866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Today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BF0473B-B9ED-4537-92EA-FCF7D01DE392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139396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848A254-03FF-4B08-B255-04E9E8FB931D}"/>
              </a:ext>
            </a:extLst>
          </p:cNvPr>
          <p:cNvSpPr txBox="1"/>
          <p:nvPr/>
        </p:nvSpPr>
        <p:spPr>
          <a:xfrm>
            <a:off x="4089890" y="5755128"/>
            <a:ext cx="402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Amherst College. Edward Hitchcock was on the faculty from 1825 to 1863.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C71B12-595E-40EB-858E-00E8178C06AB}"/>
              </a:ext>
            </a:extLst>
          </p:cNvPr>
          <p:cNvGrpSpPr/>
          <p:nvPr/>
        </p:nvGrpSpPr>
        <p:grpSpPr>
          <a:xfrm>
            <a:off x="3637301" y="2066925"/>
            <a:ext cx="4925468" cy="3283564"/>
            <a:chOff x="294232" y="257175"/>
            <a:chExt cx="4925468" cy="32835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AB3EB60-D5CB-4944-92B3-B14AED546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" t="2880" r="2557" b="3866"/>
            <a:stretch/>
          </p:blipFill>
          <p:spPr>
            <a:xfrm>
              <a:off x="294232" y="257175"/>
              <a:ext cx="4925468" cy="3283564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47645AE-6409-4757-A182-CDF98A142CA0}"/>
                </a:ext>
              </a:extLst>
            </p:cNvPr>
            <p:cNvSpPr txBox="1"/>
            <p:nvPr/>
          </p:nvSpPr>
          <p:spPr>
            <a:xfrm>
              <a:off x="294232" y="3171407"/>
              <a:ext cx="1072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ca 1855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B7C829B-C165-4A97-8BD4-7CDDDFB68F71}"/>
              </a:ext>
            </a:extLst>
          </p:cNvPr>
          <p:cNvGrpSpPr/>
          <p:nvPr/>
        </p:nvGrpSpPr>
        <p:grpSpPr>
          <a:xfrm>
            <a:off x="3629871" y="2066925"/>
            <a:ext cx="4932898" cy="3308476"/>
            <a:chOff x="5458877" y="257175"/>
            <a:chExt cx="4932898" cy="3308476"/>
          </a:xfrm>
        </p:grpSpPr>
        <p:pic>
          <p:nvPicPr>
            <p:cNvPr id="3" name="Picture 2" descr="A picture containing tree, sky, outdoor, mountain&#10;&#10;Description automatically generated">
              <a:extLst>
                <a:ext uri="{FF2B5EF4-FFF2-40B4-BE49-F238E27FC236}">
                  <a16:creationId xmlns:a16="http://schemas.microsoft.com/office/drawing/2014/main" id="{C97BCD87-1601-48FD-805A-31D36683E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9" t="2975" r="1055"/>
            <a:stretch/>
          </p:blipFill>
          <p:spPr>
            <a:xfrm>
              <a:off x="5466307" y="257175"/>
              <a:ext cx="4925468" cy="330847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40E08C-E8FA-4DE1-AE49-AD42182F56B2}"/>
                </a:ext>
              </a:extLst>
            </p:cNvPr>
            <p:cNvSpPr txBox="1"/>
            <p:nvPr/>
          </p:nvSpPr>
          <p:spPr>
            <a:xfrm>
              <a:off x="5458877" y="3171407"/>
              <a:ext cx="1072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Today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2929C15-0504-42F9-8D1F-9D0D613A22C9}"/>
              </a:ext>
            </a:extLst>
          </p:cNvPr>
          <p:cNvSpPr txBox="1"/>
          <p:nvPr/>
        </p:nvSpPr>
        <p:spPr>
          <a:xfrm>
            <a:off x="3932605" y="696339"/>
            <a:ext cx="435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World of Edward Hitchcock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Then and Now</a:t>
            </a:r>
          </a:p>
        </p:txBody>
      </p:sp>
    </p:spTree>
    <p:extLst>
      <p:ext uri="{BB962C8B-B14F-4D97-AF65-F5344CB8AC3E}">
        <p14:creationId xmlns:p14="http://schemas.microsoft.com/office/powerpoint/2010/main" val="377107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4523</TotalTime>
  <Words>605</Words>
  <Application>Microsoft Office PowerPoint</Application>
  <PresentationFormat>Widescreen</PresentationFormat>
  <Paragraphs>120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Baskerville Old Face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McMaster</dc:creator>
  <cp:lastModifiedBy>Robert McMaster</cp:lastModifiedBy>
  <cp:revision>60</cp:revision>
  <dcterms:created xsi:type="dcterms:W3CDTF">2021-01-22T11:13:33Z</dcterms:created>
  <dcterms:modified xsi:type="dcterms:W3CDTF">2021-06-16T10:00:13Z</dcterms:modified>
</cp:coreProperties>
</file>